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86A"/>
    <a:srgbClr val="755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4E0F3-5649-4E65-966D-993AA9BFE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496613-289F-4AD2-A656-C6476931C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611974-979D-4371-AE78-F7A912BF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2A7D74-5DC1-4141-9F46-190E5FAF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B56CF-5690-455F-B832-2CCEC502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D42A2-987C-44A8-B7DD-02BEA77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7B5D7A-65E6-4CF8-8A31-33D149BC0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BA3676-44D6-4728-982B-37D809CC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C61CD9-4B31-4F21-B8FB-D5C50113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87BF6-3207-4D6A-86F8-A83E509D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59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3A2A0C9-DBC9-4B71-BA48-4C90E772E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5D6F2E-EAEF-4E8D-B003-BD4292339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C31DBB-490B-4E5B-BAD6-7EA429B6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4276-AF6A-44D5-956F-F2F502B9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FA2C3-F1DE-4EFE-A9B9-E947938F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72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A7F40-74E5-4793-B1E6-D6AD36AE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9A571A-3C65-4AA6-8825-D88A2508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503D8-6591-4A1D-8531-ED6ADBD6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8734CE-8722-4317-8B04-70A6E051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96B607-F865-4A35-94F4-1F6EB33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5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96491C-4EF3-4E42-A5F0-64F58D79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E15C1-CA56-4DB1-907E-48D749B07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439648-111B-4A07-AC01-918F0B90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97E8D7-F3F0-4F15-8584-421D195F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FCD46A-ACA5-4627-ACB3-B8749FCE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8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6C8F2-8004-47A2-8132-F38F514F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DFDAAC-F3B6-4DE1-A8ED-D85864F62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E5516E-B843-4349-941F-070DD2864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ABAAB7-6028-4654-90F7-675A2C7B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D545EF-0842-4126-9976-607DC488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A82320-ACEB-4AAD-9A56-0BC6AF9A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78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F26EE-3963-47E7-9EEE-566E0E6A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F56E17-C0DB-4A27-B34A-A20F38A4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58555D-3A93-468E-9859-EEDF03E5B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E97874-C210-43F2-879F-626A03EAC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BBAC83-5783-4029-8B5C-D96F1BA7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09FE163-35EF-483E-ABB5-0AE8E4D2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3DA926-74A8-47C8-94E2-E733070E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9D4082-C82F-4DF7-8253-73DF16BA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82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53F041-707C-4240-AEDE-433EB3A8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C81206-FF79-473A-8E61-CFBE98AD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4C8ACF-627D-47EE-8DE4-7586B9F7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58AE12-AC8C-4ACE-BB57-7B70DE96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38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5DF89B-D9F4-46E1-A7A5-777C3156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B25FB0-B506-486E-AA03-ADF9F9FF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8B09F8-CFCE-4E48-9BFE-EB228CA8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17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E02E3-8B20-416B-BC40-CD6EBDF1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CA75FE-DEA6-4705-A319-2887E7695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164BA9-9E45-419F-AA32-446B9A22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9C50A2-D2C3-4B27-AB40-33BD6ED1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0FEA87-C4F0-41A1-AFC9-E3936C86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0E16C2-20C2-45B6-AFE0-0392FC08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36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6A355-DD7D-454C-8EB7-382C9D52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1BAB01-2392-4C79-9802-9F956F971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99D77E-A316-4FC1-A082-E812AF146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F8175A-A5D9-48D0-9501-CB60C46A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981A05-EF3F-4B48-8AF7-41024E8A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7082BE-30B7-4474-A1D3-E0656220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980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08A12D-5FA4-49BB-99E5-4D1F47C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F4CB0F-1B09-4DE7-956A-7721D875A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865FB5-1B9D-488B-AB3F-CFFE6868C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11C12-DFB6-423A-8A16-6EE2E4903B3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38FDC7-B93F-4D56-8EA5-8A36C35BE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4513C8-C0C8-4D86-8ABD-F60B03A60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8D19-AF6A-416F-A80D-C8AEA12100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42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isrobin21.atlassian.net/jira/software/projects/FLUZ/boards/4/backlo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e5RwJkIW4OCaos9vsTwTfO/Fluz?node-id=1242%3A400&amp;scaling=min-zoom&amp;page-id=758%3A2034&amp;starting-point-node-id=1244%3A6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isrobin21.atlassian.net/jira/software/projects/FLUZ/boards/4/backlo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5BCD2-CFAC-4DA9-9FAE-22C2C317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A0B0043-9982-4BF4-A3B6-53F0E32E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239" y="-538327"/>
            <a:ext cx="13672363" cy="8321360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2A6E91-8E4B-4F86-A7EE-B50F29611BB5}"/>
              </a:ext>
            </a:extLst>
          </p:cNvPr>
          <p:cNvSpPr txBox="1"/>
          <p:nvPr/>
        </p:nvSpPr>
        <p:spPr>
          <a:xfrm>
            <a:off x="2905760" y="1158017"/>
            <a:ext cx="6380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0" dirty="0">
                <a:latin typeface="Bahnschrift Light" panose="020B0502040204020203" pitchFamily="34" charset="0"/>
              </a:rPr>
              <a:t>F  L  U  Z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5C5AF3-675E-44C2-9CF0-B3D30E8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9" y="3315714"/>
            <a:ext cx="1894641" cy="189281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DF92C12-4430-4186-89A7-08127147D67A}"/>
              </a:ext>
            </a:extLst>
          </p:cNvPr>
          <p:cNvSpPr txBox="1"/>
          <p:nvPr/>
        </p:nvSpPr>
        <p:spPr>
          <a:xfrm>
            <a:off x="2905759" y="2716331"/>
            <a:ext cx="638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Arial Nova Light" panose="020B0604020202020204" pitchFamily="34" charset="0"/>
              </a:rPr>
              <a:t>SOUTENANCE SY43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860F24C-654B-4BA4-9CEF-2098BF0DCD92}"/>
              </a:ext>
            </a:extLst>
          </p:cNvPr>
          <p:cNvSpPr txBox="1"/>
          <p:nvPr/>
        </p:nvSpPr>
        <p:spPr>
          <a:xfrm>
            <a:off x="0" y="6095669"/>
            <a:ext cx="6380480" cy="67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pc="300" dirty="0">
                <a:latin typeface="Arial Nova Light" panose="020B0604020202020204" pitchFamily="34" charset="0"/>
              </a:rPr>
              <a:t>MAUREEN GRANDIDIER</a:t>
            </a:r>
          </a:p>
          <a:p>
            <a:pPr>
              <a:lnSpc>
                <a:spcPct val="200000"/>
              </a:lnSpc>
            </a:pPr>
            <a:r>
              <a:rPr lang="fr-FR" sz="1400" spc="300" dirty="0">
                <a:latin typeface="Arial Nova Light" panose="020B0604020202020204" pitchFamily="34" charset="0"/>
              </a:rPr>
              <a:t>ALEXIS ROBIN</a:t>
            </a:r>
          </a:p>
        </p:txBody>
      </p:sp>
    </p:spTree>
    <p:extLst>
      <p:ext uri="{BB962C8B-B14F-4D97-AF65-F5344CB8AC3E}">
        <p14:creationId xmlns:p14="http://schemas.microsoft.com/office/powerpoint/2010/main" val="303653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8FF11-79F7-4274-9BBD-676DFB04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C2E0C3-C7F9-41C6-8B75-2B1225CE8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390" y="-541628"/>
            <a:ext cx="13543590" cy="8253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B1C5EE3-753A-4275-AD4C-00152E7B9A1B}"/>
              </a:ext>
            </a:extLst>
          </p:cNvPr>
          <p:cNvSpPr/>
          <p:nvPr/>
        </p:nvSpPr>
        <p:spPr>
          <a:xfrm>
            <a:off x="1574358" y="548640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A9D551-EFA2-4CAB-B424-29E0B935501A}"/>
              </a:ext>
            </a:extLst>
          </p:cNvPr>
          <p:cNvSpPr txBox="1"/>
          <p:nvPr/>
        </p:nvSpPr>
        <p:spPr>
          <a:xfrm>
            <a:off x="2091266" y="528272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A X E S   D’ A M E L I O R A T I O NS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65146D-8A15-4CFC-8771-E3A419FE6621}"/>
              </a:ext>
            </a:extLst>
          </p:cNvPr>
          <p:cNvSpPr txBox="1"/>
          <p:nvPr/>
        </p:nvSpPr>
        <p:spPr>
          <a:xfrm>
            <a:off x="3883660" y="3070042"/>
            <a:ext cx="47494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Onglet </a:t>
            </a:r>
            <a:r>
              <a:rPr lang="en-US" sz="2000" dirty="0" err="1"/>
              <a:t>compte</a:t>
            </a:r>
            <a:r>
              <a:rPr lang="en-US" sz="2000" dirty="0"/>
              <a:t> / </a:t>
            </a:r>
            <a:r>
              <a:rPr lang="en-US" sz="2000" dirty="0" err="1"/>
              <a:t>objectif</a:t>
            </a:r>
            <a:r>
              <a:rPr lang="en-US" sz="2000" dirty="0"/>
              <a:t> </a:t>
            </a:r>
            <a:r>
              <a:rPr lang="en-US" sz="2000" dirty="0" err="1"/>
              <a:t>économie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Création</a:t>
            </a:r>
            <a:r>
              <a:rPr lang="en-US" sz="2000" dirty="0"/>
              <a:t> de </a:t>
            </a:r>
            <a:r>
              <a:rPr lang="en-US" sz="2000" dirty="0" err="1"/>
              <a:t>catégorie</a:t>
            </a:r>
            <a:r>
              <a:rPr lang="en-US" sz="2000" dirty="0"/>
              <a:t> / sous-</a:t>
            </a:r>
            <a:r>
              <a:rPr lang="en-US" sz="2000" dirty="0" err="1"/>
              <a:t>catégorie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66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3274A7-DD70-4034-8576-1A08CF801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28" y="-515822"/>
            <a:ext cx="13583605" cy="8254768"/>
          </a:xfr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9ED4E8-BA27-49A8-BC51-FF2201F405C2}"/>
              </a:ext>
            </a:extLst>
          </p:cNvPr>
          <p:cNvSpPr/>
          <p:nvPr/>
        </p:nvSpPr>
        <p:spPr>
          <a:xfrm>
            <a:off x="1574358" y="548640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470380-810B-49B2-9AB6-FC097AD8A177}"/>
              </a:ext>
            </a:extLst>
          </p:cNvPr>
          <p:cNvSpPr txBox="1"/>
          <p:nvPr/>
        </p:nvSpPr>
        <p:spPr>
          <a:xfrm>
            <a:off x="2091266" y="528272"/>
            <a:ext cx="725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R E T O U 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5F63036-AA23-4CDB-A64D-DB953CA92C8E}"/>
              </a:ext>
            </a:extLst>
          </p:cNvPr>
          <p:cNvSpPr/>
          <p:nvPr/>
        </p:nvSpPr>
        <p:spPr>
          <a:xfrm>
            <a:off x="434898" y="2696900"/>
            <a:ext cx="4014439" cy="4774417"/>
          </a:xfrm>
          <a:prstGeom prst="roundRect">
            <a:avLst/>
          </a:prstGeom>
          <a:solidFill>
            <a:srgbClr val="676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C3313FE-6C86-4C3F-9890-2D66360BF6D6}"/>
              </a:ext>
            </a:extLst>
          </p:cNvPr>
          <p:cNvSpPr/>
          <p:nvPr/>
        </p:nvSpPr>
        <p:spPr>
          <a:xfrm>
            <a:off x="7742663" y="2696899"/>
            <a:ext cx="4014439" cy="4799507"/>
          </a:xfrm>
          <a:prstGeom prst="roundRect">
            <a:avLst/>
          </a:prstGeom>
          <a:solidFill>
            <a:srgbClr val="676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B672E7-6F8E-4DDA-BE44-95DB247A0DFB}"/>
              </a:ext>
            </a:extLst>
          </p:cNvPr>
          <p:cNvSpPr txBox="1"/>
          <p:nvPr/>
        </p:nvSpPr>
        <p:spPr>
          <a:xfrm>
            <a:off x="838637" y="3573675"/>
            <a:ext cx="42611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Interessant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d’avoir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projet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TP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Android Studio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Stage / Métier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B6A5D0E-3C48-48B1-A1A8-BAF27A1B4FBB}"/>
              </a:ext>
            </a:extLst>
          </p:cNvPr>
          <p:cNvSpPr/>
          <p:nvPr/>
        </p:nvSpPr>
        <p:spPr>
          <a:xfrm>
            <a:off x="696539" y="3709403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E84EB7-5850-43FC-ABCD-32583B7C2043}"/>
              </a:ext>
            </a:extLst>
          </p:cNvPr>
          <p:cNvSpPr txBox="1"/>
          <p:nvPr/>
        </p:nvSpPr>
        <p:spPr>
          <a:xfrm>
            <a:off x="8058615" y="3573675"/>
            <a:ext cx="42611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Synchronisation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requêtes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Charge de travail (avec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projets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Android Studio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F7EF829-957B-4CA5-82D8-94A75B582B67}"/>
              </a:ext>
            </a:extLst>
          </p:cNvPr>
          <p:cNvSpPr/>
          <p:nvPr/>
        </p:nvSpPr>
        <p:spPr>
          <a:xfrm>
            <a:off x="7963417" y="3680120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31852D5-C83F-4B1E-ADF8-81FDB5F28386}"/>
              </a:ext>
            </a:extLst>
          </p:cNvPr>
          <p:cNvSpPr/>
          <p:nvPr/>
        </p:nvSpPr>
        <p:spPr>
          <a:xfrm>
            <a:off x="691825" y="4252519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61CB9ED-AA79-4883-A7D8-C49B5D4A49D6}"/>
              </a:ext>
            </a:extLst>
          </p:cNvPr>
          <p:cNvSpPr/>
          <p:nvPr/>
        </p:nvSpPr>
        <p:spPr>
          <a:xfrm>
            <a:off x="691825" y="4809833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1DB19D7-D7A2-4AC9-87B0-557695355F41}"/>
              </a:ext>
            </a:extLst>
          </p:cNvPr>
          <p:cNvSpPr/>
          <p:nvPr/>
        </p:nvSpPr>
        <p:spPr>
          <a:xfrm>
            <a:off x="7963417" y="4252182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2696A5B-1A64-4465-9B1D-D49B57598F78}"/>
              </a:ext>
            </a:extLst>
          </p:cNvPr>
          <p:cNvSpPr/>
          <p:nvPr/>
        </p:nvSpPr>
        <p:spPr>
          <a:xfrm>
            <a:off x="7966137" y="5063748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F2B4F5C-8819-44E5-8608-9BD46CB0DE02}"/>
              </a:ext>
            </a:extLst>
          </p:cNvPr>
          <p:cNvSpPr/>
          <p:nvPr/>
        </p:nvSpPr>
        <p:spPr>
          <a:xfrm>
            <a:off x="989786" y="2185434"/>
            <a:ext cx="914400" cy="923330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 dirty="0"/>
          </a:p>
        </p:txBody>
      </p:sp>
      <p:pic>
        <p:nvPicPr>
          <p:cNvPr id="12" name="Graphique 11" descr="Ajouter avec un remplissage uni">
            <a:extLst>
              <a:ext uri="{FF2B5EF4-FFF2-40B4-BE49-F238E27FC236}">
                <a16:creationId xmlns:a16="http://schemas.microsoft.com/office/drawing/2014/main" id="{850D6DC0-B85D-4010-83E2-B77D05B5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521" y="2269634"/>
            <a:ext cx="754930" cy="754930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E7C6E1C2-FD94-4D49-A2BE-2E9C147D223E}"/>
              </a:ext>
            </a:extLst>
          </p:cNvPr>
          <p:cNvSpPr/>
          <p:nvPr/>
        </p:nvSpPr>
        <p:spPr>
          <a:xfrm>
            <a:off x="8324364" y="2185434"/>
            <a:ext cx="914400" cy="923330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7DE663-ED7F-49B7-B18F-A6480F8A752B}"/>
              </a:ext>
            </a:extLst>
          </p:cNvPr>
          <p:cNvSpPr txBox="1"/>
          <p:nvPr/>
        </p:nvSpPr>
        <p:spPr>
          <a:xfrm>
            <a:off x="8373051" y="1142459"/>
            <a:ext cx="81702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rgbClr val="67686A"/>
                </a:solidFill>
              </a:rPr>
              <a:t>-</a:t>
            </a:r>
            <a:endParaRPr lang="fr-FR" dirty="0">
              <a:solidFill>
                <a:srgbClr val="6768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2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8FF11-79F7-4274-9BBD-676DFB04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C2E0C3-C7F9-41C6-8B75-2B1225CE8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390" y="-541628"/>
            <a:ext cx="13543590" cy="8253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B1C5EE3-753A-4275-AD4C-00152E7B9A1B}"/>
              </a:ext>
            </a:extLst>
          </p:cNvPr>
          <p:cNvSpPr/>
          <p:nvPr/>
        </p:nvSpPr>
        <p:spPr>
          <a:xfrm>
            <a:off x="1574358" y="548640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A9D551-EFA2-4CAB-B424-29E0B935501A}"/>
              </a:ext>
            </a:extLst>
          </p:cNvPr>
          <p:cNvSpPr txBox="1"/>
          <p:nvPr/>
        </p:nvSpPr>
        <p:spPr>
          <a:xfrm>
            <a:off x="2091266" y="528272"/>
            <a:ext cx="691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I N T R O D U C T I O 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89B8A2-21D7-4D43-BCC9-1DDDEC4B9D37}"/>
              </a:ext>
            </a:extLst>
          </p:cNvPr>
          <p:cNvSpPr txBox="1"/>
          <p:nvPr/>
        </p:nvSpPr>
        <p:spPr>
          <a:xfrm>
            <a:off x="2045065" y="4981379"/>
            <a:ext cx="1083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Permettre</a:t>
            </a:r>
            <a:r>
              <a:rPr lang="en-US" sz="2000" dirty="0"/>
              <a:t> à </a:t>
            </a:r>
            <a:r>
              <a:rPr lang="en-US" sz="2000" dirty="0" err="1"/>
              <a:t>l’utilisateur</a:t>
            </a:r>
            <a:r>
              <a:rPr lang="en-US" sz="2000" dirty="0"/>
              <a:t> un </a:t>
            </a:r>
            <a:r>
              <a:rPr lang="en-US" sz="2000" dirty="0" err="1"/>
              <a:t>contrôle</a:t>
            </a:r>
            <a:r>
              <a:rPr lang="en-US" sz="2000" dirty="0"/>
              <a:t> </a:t>
            </a:r>
            <a:r>
              <a:rPr lang="en-US" sz="2000" dirty="0" err="1"/>
              <a:t>complet</a:t>
            </a:r>
            <a:r>
              <a:rPr lang="en-US" sz="2000" dirty="0"/>
              <a:t> </a:t>
            </a:r>
          </a:p>
          <a:p>
            <a:r>
              <a:rPr lang="en-US" sz="2000" dirty="0"/>
              <a:t>de son budget et de </a:t>
            </a:r>
            <a:r>
              <a:rPr lang="en-US" sz="2000" dirty="0" err="1"/>
              <a:t>ses</a:t>
            </a:r>
            <a:r>
              <a:rPr lang="en-US" sz="2000" dirty="0"/>
              <a:t> </a:t>
            </a:r>
            <a:r>
              <a:rPr lang="en-US" sz="2000" dirty="0" err="1"/>
              <a:t>dépenses</a:t>
            </a:r>
            <a:endParaRPr lang="en-US" sz="2000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1357531-4D5B-4005-AC23-98E767C3263E}"/>
              </a:ext>
            </a:extLst>
          </p:cNvPr>
          <p:cNvSpPr/>
          <p:nvPr/>
        </p:nvSpPr>
        <p:spPr>
          <a:xfrm>
            <a:off x="831994" y="2505670"/>
            <a:ext cx="1060416" cy="1080178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+mj-lt"/>
              </a:rPr>
              <a:t>0</a:t>
            </a:r>
            <a:endParaRPr lang="fr-FR" dirty="0">
              <a:latin typeface="+mj-lt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C01EF7-4A54-4387-BBF8-D8CCFA039050}"/>
              </a:ext>
            </a:extLst>
          </p:cNvPr>
          <p:cNvSpPr/>
          <p:nvPr/>
        </p:nvSpPr>
        <p:spPr>
          <a:xfrm>
            <a:off x="831994" y="4795233"/>
            <a:ext cx="1060416" cy="1080178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FE2BEDD-24E4-4DE3-B7FD-40C5B00EA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994" y="4853184"/>
            <a:ext cx="1060416" cy="9642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065146D-8A15-4CFC-8771-E3A419FE6621}"/>
              </a:ext>
            </a:extLst>
          </p:cNvPr>
          <p:cNvSpPr txBox="1"/>
          <p:nvPr/>
        </p:nvSpPr>
        <p:spPr>
          <a:xfrm>
            <a:off x="2045065" y="2871826"/>
            <a:ext cx="4749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Application zero budget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50AB97A-4B9A-4B89-85BF-DFCBA475A2CF}"/>
              </a:ext>
            </a:extLst>
          </p:cNvPr>
          <p:cNvSpPr/>
          <p:nvPr/>
        </p:nvSpPr>
        <p:spPr>
          <a:xfrm>
            <a:off x="7461305" y="2504922"/>
            <a:ext cx="1060416" cy="1080178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+mj-lt"/>
              </a:rPr>
              <a:t>K</a:t>
            </a:r>
            <a:endParaRPr lang="fr-FR" dirty="0">
              <a:latin typeface="+mj-lt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179652E-A046-43AB-9BA2-1F15CCA7F452}"/>
              </a:ext>
            </a:extLst>
          </p:cNvPr>
          <p:cNvSpPr/>
          <p:nvPr/>
        </p:nvSpPr>
        <p:spPr>
          <a:xfrm>
            <a:off x="7461305" y="4795233"/>
            <a:ext cx="1060416" cy="1080178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+mj-lt"/>
              </a:rPr>
              <a:t>0</a:t>
            </a:r>
            <a:endParaRPr lang="fr-FR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5D78B8-8644-4A59-A40C-2C9B8CF9F5C4}"/>
              </a:ext>
            </a:extLst>
          </p:cNvPr>
          <p:cNvSpPr txBox="1"/>
          <p:nvPr/>
        </p:nvSpPr>
        <p:spPr>
          <a:xfrm>
            <a:off x="8586020" y="2876254"/>
            <a:ext cx="4749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Kotlin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595847-DD9B-4463-A483-2D1EC907A487}"/>
              </a:ext>
            </a:extLst>
          </p:cNvPr>
          <p:cNvSpPr txBox="1"/>
          <p:nvPr/>
        </p:nvSpPr>
        <p:spPr>
          <a:xfrm>
            <a:off x="8521721" y="5135267"/>
            <a:ext cx="4749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Méthode</a:t>
            </a:r>
            <a:r>
              <a:rPr lang="en-US" sz="2000" dirty="0"/>
              <a:t> agile</a:t>
            </a:r>
          </a:p>
        </p:txBody>
      </p:sp>
    </p:spTree>
    <p:extLst>
      <p:ext uri="{BB962C8B-B14F-4D97-AF65-F5344CB8AC3E}">
        <p14:creationId xmlns:p14="http://schemas.microsoft.com/office/powerpoint/2010/main" val="5690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3274A7-DD70-4034-8576-1A08CF801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28" y="-515822"/>
            <a:ext cx="13583605" cy="8254768"/>
          </a:xfr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FD978FC8-D3D0-4779-9BAC-7D567C3D37D7}"/>
              </a:ext>
            </a:extLst>
          </p:cNvPr>
          <p:cNvSpPr/>
          <p:nvPr/>
        </p:nvSpPr>
        <p:spPr>
          <a:xfrm>
            <a:off x="5058936" y="1633547"/>
            <a:ext cx="2074127" cy="2074127"/>
          </a:xfrm>
          <a:prstGeom prst="ellipse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9ED4E8-BA27-49A8-BC51-FF2201F405C2}"/>
              </a:ext>
            </a:extLst>
          </p:cNvPr>
          <p:cNvSpPr/>
          <p:nvPr/>
        </p:nvSpPr>
        <p:spPr>
          <a:xfrm>
            <a:off x="1574358" y="548640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470380-810B-49B2-9AB6-FC097AD8A177}"/>
              </a:ext>
            </a:extLst>
          </p:cNvPr>
          <p:cNvSpPr txBox="1"/>
          <p:nvPr/>
        </p:nvSpPr>
        <p:spPr>
          <a:xfrm>
            <a:off x="2091266" y="528272"/>
            <a:ext cx="725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P R E S E N T A T I O 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B86EF0-7367-4475-A001-E2894335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19" y="1887130"/>
            <a:ext cx="1566959" cy="1566959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5F63036-AA23-4CDB-A64D-DB953CA92C8E}"/>
              </a:ext>
            </a:extLst>
          </p:cNvPr>
          <p:cNvSpPr/>
          <p:nvPr/>
        </p:nvSpPr>
        <p:spPr>
          <a:xfrm>
            <a:off x="434898" y="3429000"/>
            <a:ext cx="4014439" cy="4042317"/>
          </a:xfrm>
          <a:prstGeom prst="roundRect">
            <a:avLst/>
          </a:prstGeom>
          <a:solidFill>
            <a:srgbClr val="6768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C3313FE-6C86-4C3F-9890-2D66360BF6D6}"/>
              </a:ext>
            </a:extLst>
          </p:cNvPr>
          <p:cNvSpPr/>
          <p:nvPr/>
        </p:nvSpPr>
        <p:spPr>
          <a:xfrm>
            <a:off x="7742663" y="3454089"/>
            <a:ext cx="4014439" cy="4042317"/>
          </a:xfrm>
          <a:prstGeom prst="roundRect">
            <a:avLst/>
          </a:prstGeom>
          <a:solidFill>
            <a:srgbClr val="6768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B672E7-6F8E-4DDA-BE44-95DB247A0DFB}"/>
              </a:ext>
            </a:extLst>
          </p:cNvPr>
          <p:cNvSpPr txBox="1"/>
          <p:nvPr/>
        </p:nvSpPr>
        <p:spPr>
          <a:xfrm>
            <a:off x="838637" y="3920916"/>
            <a:ext cx="42611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Mise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place de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méthode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Agile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Base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Dépenses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Statistiques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B6A5D0E-3C48-48B1-A1A8-BAF27A1B4FBB}"/>
              </a:ext>
            </a:extLst>
          </p:cNvPr>
          <p:cNvSpPr/>
          <p:nvPr/>
        </p:nvSpPr>
        <p:spPr>
          <a:xfrm>
            <a:off x="696539" y="4045069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E84EB7-5850-43FC-ABCD-32583B7C2043}"/>
              </a:ext>
            </a:extLst>
          </p:cNvPr>
          <p:cNvSpPr txBox="1"/>
          <p:nvPr/>
        </p:nvSpPr>
        <p:spPr>
          <a:xfrm>
            <a:off x="8105515" y="4045069"/>
            <a:ext cx="42611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Maquette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UI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Navigation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Home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F7EF829-957B-4CA5-82D8-94A75B582B67}"/>
              </a:ext>
            </a:extLst>
          </p:cNvPr>
          <p:cNvSpPr/>
          <p:nvPr/>
        </p:nvSpPr>
        <p:spPr>
          <a:xfrm>
            <a:off x="7963417" y="4169222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31852D5-C83F-4B1E-ADF8-81FDB5F28386}"/>
              </a:ext>
            </a:extLst>
          </p:cNvPr>
          <p:cNvSpPr/>
          <p:nvPr/>
        </p:nvSpPr>
        <p:spPr>
          <a:xfrm>
            <a:off x="691825" y="4576611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61CB9ED-AA79-4883-A7D8-C49B5D4A49D6}"/>
              </a:ext>
            </a:extLst>
          </p:cNvPr>
          <p:cNvSpPr/>
          <p:nvPr/>
        </p:nvSpPr>
        <p:spPr>
          <a:xfrm>
            <a:off x="691825" y="5132987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72B4F9F-3F6F-49DB-8120-F8EC03C5A415}"/>
              </a:ext>
            </a:extLst>
          </p:cNvPr>
          <p:cNvSpPr/>
          <p:nvPr/>
        </p:nvSpPr>
        <p:spPr>
          <a:xfrm>
            <a:off x="691825" y="5689363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1DB19D7-D7A2-4AC9-87B0-557695355F41}"/>
              </a:ext>
            </a:extLst>
          </p:cNvPr>
          <p:cNvSpPr/>
          <p:nvPr/>
        </p:nvSpPr>
        <p:spPr>
          <a:xfrm>
            <a:off x="7963417" y="4688123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2696A5B-1A64-4465-9B1D-D49B57598F78}"/>
              </a:ext>
            </a:extLst>
          </p:cNvPr>
          <p:cNvSpPr/>
          <p:nvPr/>
        </p:nvSpPr>
        <p:spPr>
          <a:xfrm>
            <a:off x="7966137" y="5244499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3A8AFD8-BE3A-4694-88DD-0E6F1718A1B5}"/>
              </a:ext>
            </a:extLst>
          </p:cNvPr>
          <p:cNvSpPr/>
          <p:nvPr/>
        </p:nvSpPr>
        <p:spPr>
          <a:xfrm>
            <a:off x="7963417" y="5800875"/>
            <a:ext cx="95198" cy="111512"/>
          </a:xfrm>
          <a:prstGeom prst="ellipse">
            <a:avLst/>
          </a:prstGeom>
          <a:solidFill>
            <a:srgbClr val="755FFB"/>
          </a:solidFill>
          <a:ln>
            <a:solidFill>
              <a:srgbClr val="755F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BE77252-5CAD-4E06-ACB2-7B47F8250E8F}"/>
              </a:ext>
            </a:extLst>
          </p:cNvPr>
          <p:cNvSpPr txBox="1"/>
          <p:nvPr/>
        </p:nvSpPr>
        <p:spPr>
          <a:xfrm>
            <a:off x="4449337" y="4814953"/>
            <a:ext cx="3293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755FFB"/>
              </a:buClr>
              <a:buSzPct val="150000"/>
            </a:pPr>
            <a:r>
              <a:rPr lang="en-US" sz="2400" dirty="0">
                <a:solidFill>
                  <a:srgbClr val="755FFB"/>
                </a:solidFill>
              </a:rPr>
              <a:t>A I D E   M U T U E L </a:t>
            </a:r>
            <a:r>
              <a:rPr lang="en-US" sz="2400" dirty="0" err="1">
                <a:solidFill>
                  <a:srgbClr val="755FFB"/>
                </a:solidFill>
              </a:rPr>
              <a:t>L</a:t>
            </a:r>
            <a:r>
              <a:rPr lang="en-US" sz="2400" dirty="0">
                <a:solidFill>
                  <a:srgbClr val="755FFB"/>
                </a:solidFill>
              </a:rPr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47824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6C8DB-5549-4A1D-9E85-D7EE4AF6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EAB7C1-9CC3-4CAD-8031-49E747CD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0" y="-484330"/>
            <a:ext cx="13639800" cy="8237897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61B6817-C050-4518-B752-0578E1A2115E}"/>
              </a:ext>
            </a:extLst>
          </p:cNvPr>
          <p:cNvSpPr/>
          <p:nvPr/>
        </p:nvSpPr>
        <p:spPr>
          <a:xfrm>
            <a:off x="1574358" y="178251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BC8A53-93B5-4A03-BAC8-41F13822740B}"/>
              </a:ext>
            </a:extLst>
          </p:cNvPr>
          <p:cNvSpPr txBox="1"/>
          <p:nvPr/>
        </p:nvSpPr>
        <p:spPr>
          <a:xfrm>
            <a:off x="2091266" y="157883"/>
            <a:ext cx="725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P L A N </a:t>
            </a:r>
            <a:r>
              <a:rPr lang="fr-FR" sz="5400" dirty="0" err="1">
                <a:latin typeface="Bahnschrift Light" panose="020B0502040204020203" pitchFamily="34" charset="0"/>
              </a:rPr>
              <a:t>N</a:t>
            </a:r>
            <a:r>
              <a:rPr lang="fr-FR" sz="5400" dirty="0">
                <a:latin typeface="Bahnschrift Light" panose="020B0502040204020203" pitchFamily="34" charset="0"/>
              </a:rPr>
              <a:t> I N G</a:t>
            </a:r>
          </a:p>
        </p:txBody>
      </p:sp>
      <p:pic>
        <p:nvPicPr>
          <p:cNvPr id="11" name="Image 10">
            <a:hlinkClick r:id="rId3"/>
            <a:extLst>
              <a:ext uri="{FF2B5EF4-FFF2-40B4-BE49-F238E27FC236}">
                <a16:creationId xmlns:a16="http://schemas.microsoft.com/office/drawing/2014/main" id="{289AF124-E2A0-42BD-8271-4563CA06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65" y="1266161"/>
            <a:ext cx="5972870" cy="3455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0E654C-9B82-477A-B795-E9E12A4D9906}"/>
              </a:ext>
            </a:extLst>
          </p:cNvPr>
          <p:cNvSpPr txBox="1"/>
          <p:nvPr/>
        </p:nvSpPr>
        <p:spPr>
          <a:xfrm>
            <a:off x="306202" y="5115666"/>
            <a:ext cx="50858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JIRA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Réunions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régulières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(1x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toutes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1 / 2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semaines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2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601EE-DDC4-48BA-A723-F624A5A7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619DCD-EE56-4ECD-B848-527AA808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096" y="-531896"/>
            <a:ext cx="13806534" cy="8310457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225CD3-D363-41AE-9A22-BC173C8FD12D}"/>
              </a:ext>
            </a:extLst>
          </p:cNvPr>
          <p:cNvSpPr/>
          <p:nvPr/>
        </p:nvSpPr>
        <p:spPr>
          <a:xfrm>
            <a:off x="4618504" y="236126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92736C-0F04-437B-B857-BCFFEF703809}"/>
              </a:ext>
            </a:extLst>
          </p:cNvPr>
          <p:cNvSpPr txBox="1"/>
          <p:nvPr/>
        </p:nvSpPr>
        <p:spPr>
          <a:xfrm>
            <a:off x="5090132" y="338869"/>
            <a:ext cx="72534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00" dirty="0">
                <a:latin typeface="Bahnschrift Light" panose="020B0502040204020203" pitchFamily="34" charset="0"/>
              </a:rPr>
              <a:t>M O D E L E   D E   D O N </a:t>
            </a:r>
            <a:r>
              <a:rPr lang="fr-FR" sz="3800" dirty="0" err="1">
                <a:latin typeface="Bahnschrift Light" panose="020B0502040204020203" pitchFamily="34" charset="0"/>
              </a:rPr>
              <a:t>N</a:t>
            </a:r>
            <a:r>
              <a:rPr lang="fr-FR" sz="3800" dirty="0">
                <a:latin typeface="Bahnschrift Light" panose="020B0502040204020203" pitchFamily="34" charset="0"/>
              </a:rPr>
              <a:t> E </a:t>
            </a:r>
            <a:r>
              <a:rPr lang="fr-FR" sz="3800" dirty="0" err="1">
                <a:latin typeface="Bahnschrift Light" panose="020B0502040204020203" pitchFamily="34" charset="0"/>
              </a:rPr>
              <a:t>E</a:t>
            </a:r>
            <a:r>
              <a:rPr lang="fr-FR" sz="3800" dirty="0">
                <a:latin typeface="Bahnschrift Light" panose="020B0502040204020203" pitchFamily="34" charset="0"/>
              </a:rPr>
              <a:t> 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31EA69-FAE2-43FA-B346-879F957B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04" y="1467639"/>
            <a:ext cx="6606910" cy="47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8">
            <a:extLst>
              <a:ext uri="{FF2B5EF4-FFF2-40B4-BE49-F238E27FC236}">
                <a16:creationId xmlns:a16="http://schemas.microsoft.com/office/drawing/2014/main" id="{A8673143-93C8-453F-9DFC-1440EA22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239" y="-538327"/>
            <a:ext cx="13672363" cy="8321360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5C27130-8EFF-43AA-9691-5AA97F63DBB7}"/>
              </a:ext>
            </a:extLst>
          </p:cNvPr>
          <p:cNvSpPr/>
          <p:nvPr/>
        </p:nvSpPr>
        <p:spPr>
          <a:xfrm>
            <a:off x="1574358" y="548640"/>
            <a:ext cx="318052" cy="882595"/>
          </a:xfrm>
          <a:prstGeom prst="roundRect">
            <a:avLst/>
          </a:prstGeom>
          <a:solidFill>
            <a:srgbClr val="67686A"/>
          </a:solidFill>
          <a:ln>
            <a:solidFill>
              <a:srgbClr val="6768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76273D-F7D3-4923-A710-E4922104983A}"/>
              </a:ext>
            </a:extLst>
          </p:cNvPr>
          <p:cNvSpPr txBox="1"/>
          <p:nvPr/>
        </p:nvSpPr>
        <p:spPr>
          <a:xfrm>
            <a:off x="2091266" y="528272"/>
            <a:ext cx="691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M A Q U E T </a:t>
            </a:r>
            <a:r>
              <a:rPr lang="fr-FR" sz="5400" dirty="0" err="1">
                <a:latin typeface="Bahnschrift Light" panose="020B0502040204020203" pitchFamily="34" charset="0"/>
              </a:rPr>
              <a:t>T</a:t>
            </a:r>
            <a:r>
              <a:rPr lang="fr-FR" sz="5400" dirty="0">
                <a:latin typeface="Bahnschrift Light" panose="020B0502040204020203" pitchFamily="34" charset="0"/>
              </a:rPr>
              <a:t> E</a:t>
            </a:r>
          </a:p>
        </p:txBody>
      </p:sp>
      <p:pic>
        <p:nvPicPr>
          <p:cNvPr id="10" name="Espace réservé du contenu 9">
            <a:hlinkClick r:id="rId3"/>
            <a:extLst>
              <a:ext uri="{FF2B5EF4-FFF2-40B4-BE49-F238E27FC236}">
                <a16:creationId xmlns:a16="http://schemas.microsoft.com/office/drawing/2014/main" id="{C3DC4CC9-1135-4B6F-A97D-889EA08AA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19" y="1584850"/>
            <a:ext cx="7715045" cy="5142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007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D79E439-5EA3-43DF-9189-123E5A9FA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"/>
          <a:stretch/>
        </p:blipFill>
        <p:spPr>
          <a:xfrm>
            <a:off x="6600316" y="114856"/>
            <a:ext cx="1459864" cy="3233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A64712-18B2-4CDB-B95C-FAA036E1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49" y="114857"/>
            <a:ext cx="1490736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E21C41-60BB-4D2B-A642-99DD4636E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26" y="114856"/>
            <a:ext cx="1487804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39CA76A-A1A0-4CFA-872E-92F178605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7"/>
          <a:stretch/>
        </p:blipFill>
        <p:spPr>
          <a:xfrm>
            <a:off x="3455105" y="3510029"/>
            <a:ext cx="1487804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07DDE80-4FA3-4ADA-A001-62C00FF302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0"/>
          <a:stretch/>
        </p:blipFill>
        <p:spPr>
          <a:xfrm>
            <a:off x="4490448" y="114856"/>
            <a:ext cx="1487804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5AE8505-DE63-44A7-B99D-50CD27477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0"/>
          <a:stretch/>
        </p:blipFill>
        <p:spPr>
          <a:xfrm>
            <a:off x="9632170" y="3510028"/>
            <a:ext cx="1492938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2E6F8FD-7091-464C-B7B5-70CFC3E6E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012" y="3510029"/>
            <a:ext cx="1499832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945B110-E21F-494F-9C08-1E6512548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24" y="114858"/>
            <a:ext cx="1618784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A5DF546-201A-4CA6-A38B-8432EBB8E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972" y="3510029"/>
            <a:ext cx="1493679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7A73656-1908-49C0-971F-6EB58252CB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3360" y="114858"/>
            <a:ext cx="1498816" cy="3233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C44D2ED-2E19-41E7-9DA6-346773643E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282" y="3510029"/>
            <a:ext cx="1660628" cy="323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2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34BFF-690E-4943-B201-F728608E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3D0CE2-97F8-42E3-840B-63F20D135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02" y="-535097"/>
            <a:ext cx="13568390" cy="8348008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46ABEFD-6A0B-4976-B3BD-22ADC2769ED8}"/>
              </a:ext>
            </a:extLst>
          </p:cNvPr>
          <p:cNvSpPr/>
          <p:nvPr/>
        </p:nvSpPr>
        <p:spPr>
          <a:xfrm>
            <a:off x="1574358" y="236122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41DB51-3904-49B5-8647-64FCF8FEB237}"/>
              </a:ext>
            </a:extLst>
          </p:cNvPr>
          <p:cNvSpPr txBox="1"/>
          <p:nvPr/>
        </p:nvSpPr>
        <p:spPr>
          <a:xfrm>
            <a:off x="2091266" y="215754"/>
            <a:ext cx="725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A R C H I T E C T U R 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801C0A-E098-4A77-A3AA-E1991473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1" y="2135185"/>
            <a:ext cx="6596805" cy="3706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C56735-D429-42C6-AD3E-59DF85D1859C}"/>
              </a:ext>
            </a:extLst>
          </p:cNvPr>
          <p:cNvSpPr txBox="1"/>
          <p:nvPr/>
        </p:nvSpPr>
        <p:spPr>
          <a:xfrm>
            <a:off x="7890581" y="2135185"/>
            <a:ext cx="50858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Architecture MVVM :</a:t>
            </a:r>
          </a:p>
          <a:p>
            <a:pPr marL="285750" indent="-285750">
              <a:buClr>
                <a:srgbClr val="755FFB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Recommendée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par Google</a:t>
            </a:r>
          </a:p>
          <a:p>
            <a:pPr marL="285750" indent="-285750">
              <a:buClr>
                <a:srgbClr val="755FFB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Bonnes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pratiques</a:t>
            </a:r>
          </a:p>
          <a:p>
            <a:pPr marL="285750" indent="-285750">
              <a:buClr>
                <a:srgbClr val="755FFB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Séparation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rôles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logique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bdd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9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6C8DB-5549-4A1D-9E85-D7EE4AF6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EAB7C1-9CC3-4CAD-8031-49E747CDD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00" y="-484330"/>
            <a:ext cx="13639800" cy="8237897"/>
          </a:xfr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61B6817-C050-4518-B752-0578E1A2115E}"/>
              </a:ext>
            </a:extLst>
          </p:cNvPr>
          <p:cNvSpPr/>
          <p:nvPr/>
        </p:nvSpPr>
        <p:spPr>
          <a:xfrm>
            <a:off x="1574358" y="178251"/>
            <a:ext cx="318052" cy="882595"/>
          </a:xfrm>
          <a:prstGeom prst="roundRect">
            <a:avLst/>
          </a:prstGeom>
          <a:solidFill>
            <a:srgbClr val="755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BC8A53-93B5-4A03-BAC8-41F13822740B}"/>
              </a:ext>
            </a:extLst>
          </p:cNvPr>
          <p:cNvSpPr txBox="1"/>
          <p:nvPr/>
        </p:nvSpPr>
        <p:spPr>
          <a:xfrm>
            <a:off x="2091265" y="157883"/>
            <a:ext cx="944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Bahnschrift Light" panose="020B0502040204020203" pitchFamily="34" charset="0"/>
              </a:rPr>
              <a:t>P O I N T S  E S </a:t>
            </a:r>
            <a:r>
              <a:rPr lang="fr-FR" sz="5400" dirty="0" err="1">
                <a:latin typeface="Bahnschrift Light" panose="020B0502040204020203" pitchFamily="34" charset="0"/>
              </a:rPr>
              <a:t>S</a:t>
            </a:r>
            <a:r>
              <a:rPr lang="fr-FR" sz="5400" dirty="0">
                <a:latin typeface="Bahnschrift Light" panose="020B0502040204020203" pitchFamily="34" charset="0"/>
              </a:rPr>
              <a:t> E N T I E L S</a:t>
            </a:r>
          </a:p>
        </p:txBody>
      </p:sp>
      <p:pic>
        <p:nvPicPr>
          <p:cNvPr id="11" name="Image 10">
            <a:hlinkClick r:id="rId3"/>
            <a:extLst>
              <a:ext uri="{FF2B5EF4-FFF2-40B4-BE49-F238E27FC236}">
                <a16:creationId xmlns:a16="http://schemas.microsoft.com/office/drawing/2014/main" id="{289AF124-E2A0-42BD-8271-4563CA06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65" y="1266161"/>
            <a:ext cx="5972870" cy="3455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0E654C-9B82-477A-B795-E9E12A4D9906}"/>
              </a:ext>
            </a:extLst>
          </p:cNvPr>
          <p:cNvSpPr txBox="1"/>
          <p:nvPr/>
        </p:nvSpPr>
        <p:spPr>
          <a:xfrm>
            <a:off x="306202" y="5115666"/>
            <a:ext cx="50858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755FFB"/>
              </a:buClr>
              <a:buSzPct val="15000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JIRA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Réunions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régulières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(1x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toutes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1 / 2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semaines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rgbClr val="755FFB"/>
              </a:buClr>
              <a:buSzPct val="15000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232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244</Words>
  <Application>Microsoft Office PowerPoint</Application>
  <PresentationFormat>Grand écran</PresentationFormat>
  <Paragraphs>62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Arial Nova Light</vt:lpstr>
      <vt:lpstr>Bahnschrift Light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Maureen GRANDIDIER</dc:creator>
  <cp:lastModifiedBy>Alexis ROBIN</cp:lastModifiedBy>
  <cp:revision>4</cp:revision>
  <dcterms:created xsi:type="dcterms:W3CDTF">2022-06-16T17:18:20Z</dcterms:created>
  <dcterms:modified xsi:type="dcterms:W3CDTF">2022-06-20T18:53:22Z</dcterms:modified>
</cp:coreProperties>
</file>